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57" r:id="rId3"/>
    <p:sldId id="270" r:id="rId4"/>
    <p:sldId id="274" r:id="rId5"/>
    <p:sldId id="272" r:id="rId6"/>
    <p:sldId id="273" r:id="rId7"/>
    <p:sldId id="275" r:id="rId8"/>
    <p:sldId id="259" r:id="rId9"/>
    <p:sldId id="276" r:id="rId10"/>
    <p:sldId id="281" r:id="rId11"/>
    <p:sldId id="277" r:id="rId12"/>
    <p:sldId id="282" r:id="rId13"/>
    <p:sldId id="278" r:id="rId14"/>
    <p:sldId id="283" r:id="rId15"/>
    <p:sldId id="279" r:id="rId16"/>
    <p:sldId id="284" r:id="rId17"/>
    <p:sldId id="263" r:id="rId18"/>
    <p:sldId id="280" r:id="rId19"/>
    <p:sldId id="265" r:id="rId20"/>
  </p:sldIdLst>
  <p:sldSz cx="14630400" cy="8229600"/>
  <p:notesSz cx="8229600" cy="146304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태나다체 " panose="02000000000000000000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263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8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BBE3-C014-AE22-76C1-2EB56F48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4E06A-510D-742A-FCEB-17D72DDB6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C3CC0-CC0F-514A-7928-A9982547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6A30A-637E-F497-46F2-1AEA01504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3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0C10A-F51B-026F-46FD-C16C65F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32D94-C171-0A0E-A92A-310509C2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28AA7-167A-A8D4-188B-A1A95BE54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2441-FA9C-349D-D974-E92B4677A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9B7-49F7-2AE8-3F29-EDBC6D6D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5E876-A8CF-E049-1F2C-2CAF3AC8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B0194-D0AC-1DFB-B353-DC996635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EA90-1589-D15F-05D7-EB491DBFF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4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EC27-053A-2865-80F9-311B84CF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72384-9DC8-26D2-6827-7B5E60DA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EA660-244E-05F7-8278-0FA0B4BC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1964-F0D7-A1AD-9E70-0DAB8A540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82DB-C638-7B9D-4276-FDF3FB5D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5268-C863-80E5-607A-477C64505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FD539-C66D-E319-6B24-776EFE9B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959B-C48A-05BC-A82E-4DE2B5874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A551-AB18-70E1-A961-6EF30385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1CADF-3AEC-689B-0B19-D684A7CC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DF8F-515F-6D2F-EA14-7EF29D5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CC0A-8718-A79B-37A6-AFE9686E5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ED57-B398-1D91-9D2B-8F66A9F3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AC0D6-FF68-770A-F3EC-DEDBB05B5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8C8A8-7167-B054-1BEC-B36C9F74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8AAF-8794-FBAE-6DD1-5C4489B79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C87B-F048-D226-D84B-D0EA22DC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A03FA-1C6A-B77B-8C8C-BA361BA4F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DF646-9D6D-D4A4-150E-AF3191EFF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32704-ED75-106A-7A0B-F815466C2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F63B-55A8-AB0B-D4EA-54565DF4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23FF6-1A2D-5C07-03EE-CE2F436DA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BA145-4B5D-B08D-3FE2-E4399E02B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6C4-E54A-FB23-8303-B8D6650D8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AB68-09AA-F2D6-E6CF-D471961C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DAFB-6FCB-5770-D187-0D4EE6EB0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EACAB-3D8D-76C7-FF6B-0C18C380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A14A-A3E6-76B3-6E48-9FC1BA6FD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10F67-A898-9511-24D5-3AC2FE6C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F4A3F-AEAD-A9BB-08E3-123EE1951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223F3-C348-302F-7111-61A1BC55B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B8B8-DCA6-9DB0-3B9C-FEB8E6825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9259-5285-DE17-281C-A8966B3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63373-BB46-8AA7-928E-8488DD408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AB95-82B8-AC34-AC17-45DF0F68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E7B7-DA09-5AF7-FCA9-7780C22C8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심쿵가</a:t>
            </a:r>
            <a:endParaRPr lang="en-US" sz="7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심쿵할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만큼 저렴한 가격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확인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b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스마트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쇼핑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24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240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서비스</a:t>
            </a:r>
            <a:endParaRPr lang="en-US" sz="240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A409F-2F7E-EF4A-B363-A4547E749D64}"/>
              </a:ext>
            </a:extLst>
          </p:cNvPr>
          <p:cNvSpPr/>
          <p:nvPr/>
        </p:nvSpPr>
        <p:spPr>
          <a:xfrm>
            <a:off x="12889230" y="7805651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 descr="클립아트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BF352-38F2-1839-AFBB-4EEF9690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2" y="2137372"/>
            <a:ext cx="3954856" cy="3954856"/>
          </a:xfrm>
          <a:prstGeom prst="rect">
            <a:avLst/>
          </a:prstGeom>
        </p:spPr>
      </p:pic>
      <p:sp>
        <p:nvSpPr>
          <p:cNvPr id="8" name="Text 12">
            <a:extLst>
              <a:ext uri="{FF2B5EF4-FFF2-40B4-BE49-F238E27FC236}">
                <a16:creationId xmlns:a16="http://schemas.microsoft.com/office/drawing/2014/main" id="{BABA23F9-81CB-C0E2-D346-E1446486C246}"/>
              </a:ext>
            </a:extLst>
          </p:cNvPr>
          <p:cNvSpPr/>
          <p:nvPr/>
        </p:nvSpPr>
        <p:spPr>
          <a:xfrm>
            <a:off x="8429625" y="790920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  <a:buSzPct val="100000"/>
            </a:pP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본 발표자료는 </a:t>
            </a:r>
            <a:r>
              <a:rPr lang="en-US" altLang="ko-KR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sans 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폰트 및 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태나다체를</a:t>
            </a:r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이용하여 만들었습니다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1CDC-3305-00E4-55F8-440D27B0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869FF54-763F-3157-1948-1E4510E6D3CE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7188F5F-91F2-6220-87A0-685E9013620F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EA37B6A-725B-8F09-C3B5-54BB36723280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C319376-974B-8DB7-FF78-069AC5B0D83B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AB4695-486B-B36D-D5A0-DCA92AFD8DA1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1A8611-12C9-3B46-F8E4-E31F39C909B8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53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7036-9ECB-9288-FFF8-A42CD4ED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72D3BE7-9DAF-066C-0D74-9AABE358FF96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 위시리스트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B50A10-A00C-E953-B157-0DA9D008BA82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16B29831-637F-5A60-928E-3EF78935167F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2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CDA5C49-4E14-179F-A9F0-FC17316A06A7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793D9A8-A1F9-321C-7851-48321AF16B22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BA80EE7-3ADF-7151-3820-B97B9D4FD109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5A5DB03-F4C8-3DA6-6D0C-2148D5879D1D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640A63B-FF2A-60C9-5EC3-A340D294D682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9FA29CA-3F1B-DEEB-BE0D-F1B8D005D4D5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B4557A-8580-8346-3A96-C9643B043D31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Set Target Price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AF9A9AE-4F11-FF79-4F06-AB733B14D899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현재 가격보다 낮은 금액으로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알림을 받고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싶은 나만의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'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 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'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을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FE9263-519E-1839-BD39-F354D02CF1D8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18F2849-2B1A-CA00-3769-5F1C0078084F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4A981C0-4952-5861-B741-80B37A5865BC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Local &amp; Remote Sync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9755D73-F1D4-F322-F21E-4ED9A57A6400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설정된 정보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ID,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즉시 로컬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반영하고 비동기로 서버에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F8B7DA8-63B3-3644-C4F2-F070C7FEDD55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5676243-70F6-1F98-F724-1BA79E7142E6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ACE8CF8-36F6-4072-1AE2-B937F027A89C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</a:t>
            </a: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 Database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B30C318-CA94-6AF2-7B16-3386265569DD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클라우드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DB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의 사용자 문서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(Users)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하위 컬렉션에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위시 아이템 및 알림 설정 저장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6DE31595-7590-B7F1-0585-45A50F0E22D2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573F62F6-D7E6-83AC-E3DB-03903B27CC0B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34686F1-8DC2-9BE6-C0B8-50BFC8210F1D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Tracking Start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4611D1C-640B-D19C-A73C-9778B21A6342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서버에 데이터가 저장된 이후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주기적인 가격 변동 감지 대상 등록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88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905D-8306-76CC-6107-625945CDA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E289A3E-A9C9-B2ED-60F1-9F78801C9C51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2FF4F78-18AD-D0A3-FC2D-C37B126DDE5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33AAE6D-8C19-EE55-6054-E806514F0101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Add to Wish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0F07E0B9-66AC-98A5-BFC4-787A52C3D3B5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검색 결과에서 마음에 드는 상품을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나의 관심 목록에 추가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3256-9155-336D-61B5-3170F304C7DB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08AE626-9007-6ED3-DD41-476CA0A10049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5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1D4B-5A5B-7CA9-B3BB-68A5263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D7FD4451-4C8F-C839-C912-23471343C941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목표가 도달 알림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5BB901-66FD-E42C-DF98-9F893970745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52FA488-BBE7-2F87-45F8-10053C10CC8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3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FAD7714-0FD1-8F34-2DB5-8BC02800E944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3A4CE96-2862-E9E2-9930-15BAE72801AE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C1EF736-EFC8-8D5F-A7C7-0B57F0B65C16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200F349-D149-D73E-ACA5-A5B256BD5AF6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773B358-2AD7-D4E6-B7AE-F95AA9396FE1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2A00302-1756-6161-16DE-6372B8CA3357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6A37A9-725D-397F-345C-880AC14A3F26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F5E2345-55A5-66AB-35EF-3052F375E57F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최신 상품 가격 정보 수집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8D369-EB51-118A-336A-78FA4AF7F09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8B20CF2-E66B-8781-232B-4D4EB7BE280D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6A9513-B38F-CC06-E960-9626FC12DF6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Firestore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DE54428B-138E-2E39-191B-0C4A6B86AE51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 변동 데이터 저장 및 비교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236E7A-1476-AE6E-D616-41CE9BCC33B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BA3A4E-F7CE-B677-A02C-4F7F5107F1AB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B699BB-7C31-0168-8BA7-4707B2E9804D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8E9116-AA37-A651-4CB3-17E3E2C5F3A8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목표가 도달 시 사용자에게 알림 발송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1CF5DE0-D46A-34F7-22BD-54C542CF59B3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BA5E11E-5B75-37FD-1F85-62C855777F74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ADCA0FD-4A0E-497A-F5C2-CDA2A0710DF9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 Client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2DADC4F-E779-1C60-5E8E-3866DA127EB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수신 및 사용자 액션 처리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5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4944-E8B1-C087-9AC8-D0B0E7B1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D8A510D-670C-F9E0-DFF0-2B79CB7D1589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30CAD07-380D-232E-673F-3FAA9FFA5F74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0F573DF7-7341-04FF-F87D-1D2D8EB282EE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Cloud Scheduler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6CEBEA3-ABE0-5616-8D08-52762156D04F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1F0E92-7925-9A00-8EAE-1113FE83F849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45F21F6-C897-90AB-1FCA-47793CD079BB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78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E646-2C34-C947-2703-1EA31251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891D02FB-9AF5-6379-45B3-31B7F2C12200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중복 방지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62418-4768-3E92-484D-9A07CCB2F733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C2036A5-9B1A-BB86-7168-70E9BF924085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4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69FDF2D-4610-D275-7188-07D73E05E16B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88D8F40-2BFF-8FAB-B8AA-2908B040481B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CCA1475-5042-46E9-E13A-2D2B35326411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98B6158-2A9D-AE81-E828-4827196BAE7C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주기로 가격 조회 트리거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C39C87-C603-85B0-A035-71CE76078A74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4036E474-5924-9240-7205-C4AB94318564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A183830-A348-4C6C-7527-A4AC6A5715EA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Save to History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DF0B62-DFD7-B32F-A44F-B97E93BD3DF0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 발생 시점의 가격 정보를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Notifications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컬렉션에 영구 저장하여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언제든 확인 가능한 히스토리 생성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873115-8F93-49F2-33BE-98E78A5D4E32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34126FD-D84D-93FE-27A2-895E1D34E8C9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49C351-1B78-298D-E832-FB0A4CAA0EC5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Duplicate Prevention Flag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C6C3A7-61EA-F898-4CF0-B11801619E04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targetNotified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true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업데이트하여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이미 알림이 간 상품에 대한 중복 알림 발송 차단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9B8C572-F3C9-B8A3-8F9D-6CF49022E757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C8693F3-339F-DD7F-F6F0-8034633F45CF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DB722B-8CEB-7A81-474F-9EFCD5242CAA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FCM Push Delivery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734BF47-ABA1-8D77-FD1A-227DFB1A007E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플래그 확인 후 최초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회에 한해 사용자의 기기로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푸시 알림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710BC45-588B-3404-8684-161FD55B632B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C7F67F79-3652-B8EF-CA6C-E5145AF46416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1BA4A02-5FA1-5ACA-29A3-8A25FE008C63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Read Status &amp; 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6836BBBA-7880-B1CB-595B-E02545630B1A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알림함을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확인하면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isRead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상태를 업데이트하고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읽지 않은 알림 개수를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실시간 반영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6094-DF5E-7CB4-C394-7014611F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049ADA2-F81C-263E-DB1E-A128AE652185}"/>
              </a:ext>
            </a:extLst>
          </p:cNvPr>
          <p:cNvSpPr/>
          <p:nvPr/>
        </p:nvSpPr>
        <p:spPr>
          <a:xfrm>
            <a:off x="793790" y="6192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BFC2369B-38E7-0A3B-D6A0-D212A6A6FF49}"/>
              </a:ext>
            </a:extLst>
          </p:cNvPr>
          <p:cNvSpPr/>
          <p:nvPr/>
        </p:nvSpPr>
        <p:spPr>
          <a:xfrm>
            <a:off x="793790" y="97425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5BE4C97-EF23-57B1-E4F8-76F1B5F511F9}"/>
              </a:ext>
            </a:extLst>
          </p:cNvPr>
          <p:cNvSpPr/>
          <p:nvPr/>
        </p:nvSpPr>
        <p:spPr>
          <a:xfrm>
            <a:off x="793790" y="11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Target Price Reached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CA5CF964-BDF6-7F67-DC0A-DB84D06AFCD6}"/>
              </a:ext>
            </a:extLst>
          </p:cNvPr>
          <p:cNvSpPr/>
          <p:nvPr/>
        </p:nvSpPr>
        <p:spPr>
          <a:xfrm>
            <a:off x="793790" y="163898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1시간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주기로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가격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조회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트리거</a:t>
            </a:r>
            <a:endParaRPr lang="en-US" altLang="ko-KR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E06938-62B0-7A2D-C460-D348191A5B3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69CD548-3F23-1067-4310-ECEDD088E8D7}"/>
              </a:ext>
            </a:extLst>
          </p:cNvPr>
          <p:cNvSpPr/>
          <p:nvPr/>
        </p:nvSpPr>
        <p:spPr>
          <a:xfrm>
            <a:off x="793790" y="464195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이전 슬라이드에서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1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번에 해당하는 것을 위로 올라가는 애니메이션을 </a:t>
            </a:r>
            <a:r>
              <a:rPr lang="ko-KR" alt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넣을것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35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0331" y="3225998"/>
            <a:ext cx="960596" cy="397550"/>
          </a:xfrm>
          <a:prstGeom prst="roundRect">
            <a:avLst>
              <a:gd name="adj" fmla="val 2300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67251" y="3289459"/>
            <a:ext cx="70675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기대 효과</a:t>
            </a:r>
            <a:endParaRPr lang="en-US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0331" y="3708083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Impact (</a:t>
            </a: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더 추가예정</a:t>
            </a:r>
            <a:r>
              <a:rPr lang="en-US" altLang="ko-KR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70" y="4686419"/>
            <a:ext cx="22860" cy="2961442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717471" y="4686419"/>
            <a:ext cx="6574869" cy="1269206"/>
          </a:xfrm>
          <a:prstGeom prst="roundRect">
            <a:avLst>
              <a:gd name="adj" fmla="val 7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436626" y="490549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사용자 혜택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6546" y="5362932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불필요한 지출 감소 및 쇼핑 시간 절약으로 현명한 소비 실현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7669" y="6378654"/>
            <a:ext cx="6574869" cy="1269206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549515" y="659772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서비스 가치</a:t>
            </a:r>
            <a:endParaRPr lang="en-US" sz="20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49515" y="7055168"/>
            <a:ext cx="6144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구매 전환율이 높은 진성 유저 확보로 지속 가능한 성장</a:t>
            </a:r>
            <a:endParaRPr lang="en-US" sz="1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49EF70-7208-EE5B-A698-E227BF7E7FB8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향후 계획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0604" y="2711291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93790" y="256246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30" y="2732603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1046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개인화 추천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데이터 기반의 맞춤형 상품 추천 기능 도입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360765" y="4298990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1133951" y="41501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092" y="4320302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41208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수익실현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앱 내 광고를 통한 수익 실현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701046" y="5886688"/>
            <a:ext cx="226814" cy="102060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474232" y="573786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72" y="5908000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381488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riam Fixed" panose="020F0502020204030204" pitchFamily="49" charset="-79"/>
              </a:rPr>
              <a:t>서비스 확장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riam Fixed" panose="020F0502020204030204" pitchFamily="49" charset="-79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더 많은 쇼핑몰과 카테고리로 서비스 범위 확대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CC079B-F606-9F0C-EAFF-0B413F092AD7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0EBBC-0DC8-AA65-1EAB-D4C0399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342535" y="1761940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ko-KR" altLang="en-US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개발 동기</a:t>
            </a:r>
          </a:p>
        </p:txBody>
      </p:sp>
      <p:sp>
        <p:nvSpPr>
          <p:cNvPr id="4" name="Text 1"/>
          <p:cNvSpPr/>
          <p:nvPr/>
        </p:nvSpPr>
        <p:spPr>
          <a:xfrm>
            <a:off x="6416278" y="1782723"/>
            <a:ext cx="7580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2231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쇼핑의 고민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3280648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ADLaM Display" panose="020F0502020204030204" pitchFamily="2" charset="0"/>
              </a:rPr>
              <a:t>가격 확인의 번거로움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14624" y="400550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사고 싶은 물건은 많지만 가격 변동을 매일 확인하기 귀찮음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71748" y="3280648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182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타이밍 놓침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6182" y="4005501"/>
            <a:ext cx="3430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"조금만 더 싸지면 살 텐데..." 하다가 최저가 타이밍을 놓침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192554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4624" y="5426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비교의 어려움</a:t>
            </a:r>
            <a:endParaRPr 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14624" y="591740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여러 쇼핑몰의 가격 정보를 일일이 비교하기 번거로움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7C667-9264-5FB8-CA32-A009AD97EACE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" name="그림 19" descr="휴대 전화, 인간의 얼굴, 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58DBE6-DECC-35D3-15FF-7273B9E8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90"/>
            <a:ext cx="59016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(Client)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Android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Language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Kotlin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UI Framework: Jetpack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Concurrency: Coroutines, Flow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017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Architecture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MVVM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MVI Pattern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2025E7-BB4B-C0B0-1204-27FF043CDB75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70742887-B644-4951-09DD-519E4E3A14DF}"/>
              </a:ext>
            </a:extLst>
          </p:cNvPr>
          <p:cNvSpPr/>
          <p:nvPr/>
        </p:nvSpPr>
        <p:spPr>
          <a:xfrm>
            <a:off x="980480" y="625044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Network: Retrofit2,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OkHttp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 Kotlin Serialization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6553C86-34F2-B5BE-EB59-A89EEFCCA933}"/>
              </a:ext>
            </a:extLst>
          </p:cNvPr>
          <p:cNvSpPr/>
          <p:nvPr/>
        </p:nvSpPr>
        <p:spPr>
          <a:xfrm>
            <a:off x="980480" y="664085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Image Loading: Coil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00AD0410-6DD8-5FCE-E90A-41E086E09500}"/>
              </a:ext>
            </a:extLst>
          </p:cNvPr>
          <p:cNvSpPr/>
          <p:nvPr/>
        </p:nvSpPr>
        <p:spPr>
          <a:xfrm>
            <a:off x="980480" y="703125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Navigation: Jetpack Navigation Compose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DA088FEF-090C-F5B8-0658-641A08051FB7}"/>
              </a:ext>
            </a:extLst>
          </p:cNvPr>
          <p:cNvSpPr/>
          <p:nvPr/>
        </p:nvSpPr>
        <p:spPr>
          <a:xfrm>
            <a:off x="980480" y="586549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Dependency Injection: Koin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solidFill>
                <a:srgbClr val="15161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C1F639-C978-2226-7BFE-B90853C485DE}"/>
              </a:ext>
            </a:extLst>
          </p:cNvPr>
          <p:cNvSpPr/>
          <p:nvPr/>
        </p:nvSpPr>
        <p:spPr>
          <a:xfrm>
            <a:off x="980480" y="7419285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Test:</a:t>
            </a:r>
            <a:r>
              <a:rPr lang="ko-KR" alt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Mockk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8BC8-B8CC-69EE-290F-9FF17866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F4BDE9-5582-CB2F-6A8B-51E7194A8DAD}"/>
              </a:ext>
            </a:extLst>
          </p:cNvPr>
          <p:cNvSpPr/>
          <p:nvPr/>
        </p:nvSpPr>
        <p:spPr>
          <a:xfrm>
            <a:off x="980480" y="3054548"/>
            <a:ext cx="5007531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기술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스택</a:t>
            </a: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(Backend, Collaboration)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9453F7-F543-C8E2-9516-1227B3787615}"/>
              </a:ext>
            </a:extLst>
          </p:cNvPr>
          <p:cNvSpPr/>
          <p:nvPr/>
        </p:nvSpPr>
        <p:spPr>
          <a:xfrm>
            <a:off x="980480" y="418111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Backend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B8149B7-BC9C-6DB6-3064-03ECBB6D269A}"/>
              </a:ext>
            </a:extLst>
          </p:cNvPr>
          <p:cNvSpPr/>
          <p:nvPr/>
        </p:nvSpPr>
        <p:spPr>
          <a:xfrm>
            <a:off x="980480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Database: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Firestore</a:t>
            </a: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Database (NoSQL)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F24969-09D8-90CC-A8A4-69DAD1C2DEC6}"/>
              </a:ext>
            </a:extLst>
          </p:cNvPr>
          <p:cNvSpPr/>
          <p:nvPr/>
        </p:nvSpPr>
        <p:spPr>
          <a:xfrm>
            <a:off x="980480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Authentication: Firebase </a:t>
            </a:r>
            <a:r>
              <a:rPr lang="en-US" altLang="ko-KR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Authentication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EE944B-3EED-DE49-3C4F-0491023332C5}"/>
              </a:ext>
            </a:extLst>
          </p:cNvPr>
          <p:cNvSpPr/>
          <p:nvPr/>
        </p:nvSpPr>
        <p:spPr>
          <a:xfrm>
            <a:off x="980480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Messaging: Firebase Cloud Messaging (FCM)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CDB9395-F256-9062-59A2-E0A754073B60}"/>
              </a:ext>
            </a:extLst>
          </p:cNvPr>
          <p:cNvSpPr/>
          <p:nvPr/>
        </p:nvSpPr>
        <p:spPr>
          <a:xfrm>
            <a:off x="980480" y="5868292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Server Logic: Cloud Functions for Firebase (TypeScript)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D836F7D-FC28-3B9F-8548-28F4C82B9F0B}"/>
              </a:ext>
            </a:extLst>
          </p:cNvPr>
          <p:cNvSpPr/>
          <p:nvPr/>
        </p:nvSpPr>
        <p:spPr>
          <a:xfrm>
            <a:off x="7567017" y="411480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Collaboration</a:t>
            </a:r>
            <a:endParaRPr 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2C2C78-82FA-E1A8-966E-0F89BABD07DC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10C7F78-774C-7C92-67EA-AD992AE39996}"/>
              </a:ext>
            </a:extLst>
          </p:cNvPr>
          <p:cNvSpPr/>
          <p:nvPr/>
        </p:nvSpPr>
        <p:spPr>
          <a:xfrm>
            <a:off x="7567017" y="4694277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Design: Figma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C14DF96-596B-6D85-9885-6E25039D735C}"/>
              </a:ext>
            </a:extLst>
          </p:cNvPr>
          <p:cNvSpPr/>
          <p:nvPr/>
        </p:nvSpPr>
        <p:spPr>
          <a:xfrm>
            <a:off x="7567017" y="5084683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Version Management: </a:t>
            </a:r>
            <a:r>
              <a:rPr lang="en-US" sz="15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D939109-A8E4-8C4B-CA7B-5981A95FBFBC}"/>
              </a:ext>
            </a:extLst>
          </p:cNvPr>
          <p:cNvSpPr/>
          <p:nvPr/>
        </p:nvSpPr>
        <p:spPr>
          <a:xfrm>
            <a:off x="7567017" y="5475089"/>
            <a:ext cx="609028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Communication: Discord, Notion</a:t>
            </a:r>
            <a:endParaRPr lang="en-US" sz="15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Image 0">
            <a:extLst>
              <a:ext uri="{FF2B5EF4-FFF2-40B4-BE49-F238E27FC236}">
                <a16:creationId xmlns:a16="http://schemas.microsoft.com/office/drawing/2014/main" id="{F63013D2-288B-B423-2B6B-16520C9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96355-02E2-63A7-CA40-B16CB6BC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170ED22-C7C2-2F5C-86BF-20997D7DFD5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 아키텍처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AF5D54-ACBA-56E2-9F20-887C1D28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7342"/>
            <a:ext cx="1134070" cy="136088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0D10BF-0FB6-332A-77F3-AFEC2D936E6B}"/>
              </a:ext>
            </a:extLst>
          </p:cNvPr>
          <p:cNvSpPr/>
          <p:nvPr/>
        </p:nvSpPr>
        <p:spPr>
          <a:xfrm>
            <a:off x="2154674" y="2774156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Presentation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4F2ACDB-63FC-C7A5-1CCC-0B2AE22C8E70}"/>
              </a:ext>
            </a:extLst>
          </p:cNvPr>
          <p:cNvSpPr/>
          <p:nvPr/>
        </p:nvSpPr>
        <p:spPr>
          <a:xfrm>
            <a:off x="2154674" y="326457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 + ViewModel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2697D5D-0FBB-454B-431D-D95296A7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08227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66B2B3E-5AB3-F975-F814-BC04838353A7}"/>
              </a:ext>
            </a:extLst>
          </p:cNvPr>
          <p:cNvSpPr/>
          <p:nvPr/>
        </p:nvSpPr>
        <p:spPr>
          <a:xfrm>
            <a:off x="2154674" y="4135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Domain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694699-F69F-7AC2-A3A2-2D81CFECC7A1}"/>
              </a:ext>
            </a:extLst>
          </p:cNvPr>
          <p:cNvSpPr/>
          <p:nvPr/>
        </p:nvSpPr>
        <p:spPr>
          <a:xfrm>
            <a:off x="2154674" y="462545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UseCase + Business Logic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4A85968-ADBB-07A6-A53F-E21A4236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69111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873158F-E81D-D7B4-D9A8-B97E084E59AD}"/>
              </a:ext>
            </a:extLst>
          </p:cNvPr>
          <p:cNvSpPr/>
          <p:nvPr/>
        </p:nvSpPr>
        <p:spPr>
          <a:xfrm>
            <a:off x="2154674" y="5495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Data Layer</a:t>
            </a:r>
            <a:endParaRPr lang="en-US" sz="22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A0BC7F6-C091-1FBF-4F6F-038745CF60E3}"/>
              </a:ext>
            </a:extLst>
          </p:cNvPr>
          <p:cNvSpPr/>
          <p:nvPr/>
        </p:nvSpPr>
        <p:spPr>
          <a:xfrm>
            <a:off x="2154674" y="59863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Repository + Remote/Local Data Source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AC53D95-342A-60AA-D2C5-425E0FEAAE92}"/>
              </a:ext>
            </a:extLst>
          </p:cNvPr>
          <p:cNvSpPr/>
          <p:nvPr/>
        </p:nvSpPr>
        <p:spPr>
          <a:xfrm>
            <a:off x="793790" y="6885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Clean Architecture 3계층 분리로 관심사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분리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준수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9181F-21A0-AB5D-29FD-622311F33B1F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F125C0A-7111-F962-2655-1E183CC749FE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Architecture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0BA37-BC56-7C48-4EE8-F4FE91819A5A}"/>
              </a:ext>
            </a:extLst>
          </p:cNvPr>
          <p:cNvSpPr txBox="1"/>
          <p:nvPr/>
        </p:nvSpPr>
        <p:spPr>
          <a:xfrm>
            <a:off x="10361453" y="1211550"/>
            <a:ext cx="479888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com.hkjj.heartbreakprice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domain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usecase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repository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data_source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presentation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screen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main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signin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signup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search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 wish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notification    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setting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component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│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core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routing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├──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response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└──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util</a:t>
            </a:r>
          </a:p>
        </p:txBody>
      </p:sp>
    </p:spTree>
    <p:extLst>
      <p:ext uri="{BB962C8B-B14F-4D97-AF65-F5344CB8AC3E}">
        <p14:creationId xmlns:p14="http://schemas.microsoft.com/office/powerpoint/2010/main" val="288912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ECAF-A21A-9812-5112-FD8CD83A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DFA0A78F-3BC2-0BF8-B2F9-EAE25B468EED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서비스 구성도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59DC0-02A9-BE69-B236-357FD68E7C7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6FDCF935-6730-1393-05DF-20527893F8B9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052" name="Picture 4" descr="스크린샷 2026-01-23 175419">
            <a:extLst>
              <a:ext uri="{FF2B5EF4-FFF2-40B4-BE49-F238E27FC236}">
                <a16:creationId xmlns:a16="http://schemas.microsoft.com/office/drawing/2014/main" id="{C6F787A1-F4BB-08E8-1FCA-AD2B97B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59" y="2340512"/>
            <a:ext cx="10205063" cy="55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0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26CB-C8E3-4E70-616F-297CC3D4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C78CFBB4-AD18-6C7B-2FEB-98B6FB595DD6}"/>
              </a:ext>
            </a:extLst>
          </p:cNvPr>
          <p:cNvSpPr/>
          <p:nvPr/>
        </p:nvSpPr>
        <p:spPr>
          <a:xfrm>
            <a:off x="793790" y="1498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클래스 다이어그램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0332BD-D9AF-C2C5-7A40-9DD738F1E6A4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5F8A15C1-89B8-87EF-715C-AC151AC95E03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Diagram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4" name="Picture 2" descr="uml">
            <a:extLst>
              <a:ext uri="{FF2B5EF4-FFF2-40B4-BE49-F238E27FC236}">
                <a16:creationId xmlns:a16="http://schemas.microsoft.com/office/drawing/2014/main" id="{99762889-27E6-BDCF-3AFD-36A94F7C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5" y="2296001"/>
            <a:ext cx="10884910" cy="52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35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스마트한 쇼핑의 시작</a:t>
            </a:r>
            <a:endParaRPr lang="en-US" sz="445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2562106"/>
            <a:ext cx="6407944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834661" y="2592586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3827621" y="27682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1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3499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통합 상품 검색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1084" y="399026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네이버 쇼핑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API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연동으로 앱 이탈 없이 주요 마켓 상품 검색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398067" y="2562106"/>
            <a:ext cx="6408063" cy="2411254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448636" y="2592586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10462498" y="27682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2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85842" y="3499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스마트 위시리스트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85842" y="399026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단순 상품 찜하기를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넘어 구매 희망 목표가 직접 설정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5200174"/>
            <a:ext cx="6407944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834661" y="5230654"/>
            <a:ext cx="6346984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3827621" y="54063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3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51084" y="613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목표가 도달 알림</a:t>
            </a:r>
            <a:endParaRPr lang="en-US" sz="2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51084" y="662832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상품 가격이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목표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가격 도달 시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FCM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알림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발송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,</a:t>
            </a:r>
            <a:b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사용자로 하여금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놓치지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않는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구매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기회</a:t>
            </a: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제공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28548" y="5200174"/>
            <a:ext cx="6408063" cy="2463641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7459027" y="5230654"/>
            <a:ext cx="6347103" cy="680442"/>
          </a:xfrm>
          <a:prstGeom prst="rect">
            <a:avLst/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/>
          <p:nvPr/>
        </p:nvSpPr>
        <p:spPr>
          <a:xfrm>
            <a:off x="10462498" y="54063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ontserrat Black" pitchFamily="34" charset="-120"/>
              </a:rPr>
              <a:t>4</a:t>
            </a:r>
            <a:endParaRPr lang="en-US" sz="26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685842" y="613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알림 히스토리 </a:t>
            </a:r>
            <a:r>
              <a:rPr lang="en-US" altLang="ko-KR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&amp; </a:t>
            </a:r>
            <a:r>
              <a:rPr lang="ko-KR" alt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중복 방지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685842" y="662832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놓친 알림도 언제든 다시 확인 가능한 히스토리 제공 및 읽지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않은 알림에 대한 스마트한 중복 발송 방지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03CDF-EACB-76D7-D31F-1BB449FE3A8A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7410F009-9CA1-4D06-D4D9-8955FECAA372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Main Features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C6D5-3FEC-0095-7B24-2633E3C5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3D567FD4-D7F9-6F87-CE6A-B0A774429C39}"/>
              </a:ext>
            </a:extLst>
          </p:cNvPr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통합 상품 검색</a:t>
            </a:r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B2ED0D02-4881-E8C2-A29F-DC4E31D762A6}"/>
              </a:ext>
            </a:extLst>
          </p:cNvPr>
          <p:cNvSpPr/>
          <p:nvPr/>
        </p:nvSpPr>
        <p:spPr>
          <a:xfrm>
            <a:off x="866526" y="1051323"/>
            <a:ext cx="1564947" cy="358259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  <p:txBody>
          <a:bodyPr anchor="ctr"/>
          <a:lstStyle/>
          <a:p>
            <a:pPr algn="ctr"/>
            <a:r>
              <a: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Feature 1</a:t>
            </a:r>
            <a:endParaRPr lang="ko-KR" altLang="en-US" sz="1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E82963-9BF8-4917-2E03-B429B7E16B81}"/>
              </a:ext>
            </a:extLst>
          </p:cNvPr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01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BDB3C40-C1B9-D933-058E-EE9296CE7943}"/>
              </a:ext>
            </a:extLst>
          </p:cNvPr>
          <p:cNvSpPr/>
          <p:nvPr/>
        </p:nvSpPr>
        <p:spPr>
          <a:xfrm>
            <a:off x="793790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024FBFD-2CB4-1337-35D5-4C2CE1F1838B}"/>
              </a:ext>
            </a:extLst>
          </p:cNvPr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User Input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1D02789-2C58-FED0-009E-B541443AA835}"/>
              </a:ext>
            </a:extLst>
          </p:cNvPr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사용자가 앱에서 찾고 싶은 상품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키워드를 입력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551774D-8155-8578-4347-A8D8F5FE096A}"/>
              </a:ext>
            </a:extLst>
          </p:cNvPr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02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36AB1398-B37D-39B5-4D8F-AB01658CECB9}"/>
              </a:ext>
            </a:extLst>
          </p:cNvPr>
          <p:cNvSpPr/>
          <p:nvPr/>
        </p:nvSpPr>
        <p:spPr>
          <a:xfrm>
            <a:off x="5216962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2F2D2CEA-F0DF-A289-2D84-090F91B418EC}"/>
              </a:ext>
            </a:extLst>
          </p:cNvPr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Naver API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A4FA2938-58C2-5068-8A32-C3C1F0E4EE1A}"/>
              </a:ext>
            </a:extLst>
          </p:cNvPr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Retrofit2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통해 네이버 쇼핑 서버로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실시간 검색 요청 전송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A1A6064-013F-6580-729C-71AD93294087}"/>
              </a:ext>
            </a:extLst>
          </p:cNvPr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03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5DA21B0E-7C08-02C2-E97F-E903955DE8E3}"/>
              </a:ext>
            </a:extLst>
          </p:cNvPr>
          <p:cNvSpPr/>
          <p:nvPr/>
        </p:nvSpPr>
        <p:spPr>
          <a:xfrm>
            <a:off x="9640133" y="3384947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B8ADC16A-87E8-C323-8670-D4D0A578401D}"/>
              </a:ext>
            </a:extLst>
          </p:cNvPr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Data Parsing &amp; DTO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36EB0857-A420-A73C-D0A8-86F1E21D9BDD}"/>
              </a:ext>
            </a:extLst>
          </p:cNvPr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서버로부터 받은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JSON 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원본 데이터를 앱에서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다루기 쉬운 객체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</a:t>
            </a:r>
            <a:r>
              <a:rPr lang="en-US" altLang="ko-KR" sz="1750" dirty="0" err="1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ResponseDto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변환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B67DDCB1-DD3D-E213-1D5E-5F4FC5A46E56}"/>
              </a:ext>
            </a:extLst>
          </p:cNvPr>
          <p:cNvSpPr/>
          <p:nvPr/>
        </p:nvSpPr>
        <p:spPr>
          <a:xfrm>
            <a:off x="793790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04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C60A5406-07D3-B25D-4BA8-8F86C8FFBF80}"/>
              </a:ext>
            </a:extLst>
          </p:cNvPr>
          <p:cNvSpPr/>
          <p:nvPr/>
        </p:nvSpPr>
        <p:spPr>
          <a:xfrm>
            <a:off x="793790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3D63DB48-7DDC-AC8D-0395-F7BA538EECCE}"/>
              </a:ext>
            </a:extLst>
          </p:cNvPr>
          <p:cNvSpPr/>
          <p:nvPr/>
        </p:nvSpPr>
        <p:spPr>
          <a:xfrm>
            <a:off x="793790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Clean Mapping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E3D76DB5-C965-6C74-E5AB-79244B4CF59C}"/>
              </a:ext>
            </a:extLst>
          </p:cNvPr>
          <p:cNvSpPr/>
          <p:nvPr/>
        </p:nvSpPr>
        <p:spPr>
          <a:xfrm>
            <a:off x="793790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외부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(DTO)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를 앱 내부 비즈니스 로직에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맞는 순수한 데이터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(Domain Model)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로 재가공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58118EF0-3859-7B78-D640-936000613EF9}"/>
              </a:ext>
            </a:extLst>
          </p:cNvPr>
          <p:cNvSpPr/>
          <p:nvPr/>
        </p:nvSpPr>
        <p:spPr>
          <a:xfrm>
            <a:off x="7428548" y="53289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Light" pitchFamily="34" charset="-120"/>
              </a:rPr>
              <a:t>05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Shape 18">
            <a:extLst>
              <a:ext uri="{FF2B5EF4-FFF2-40B4-BE49-F238E27FC236}">
                <a16:creationId xmlns:a16="http://schemas.microsoft.com/office/drawing/2014/main" id="{AF7FCB9D-91D5-1846-F736-16DFA7BF438D}"/>
              </a:ext>
            </a:extLst>
          </p:cNvPr>
          <p:cNvSpPr/>
          <p:nvPr/>
        </p:nvSpPr>
        <p:spPr>
          <a:xfrm>
            <a:off x="7428548" y="5684005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 19">
            <a:extLst>
              <a:ext uri="{FF2B5EF4-FFF2-40B4-BE49-F238E27FC236}">
                <a16:creationId xmlns:a16="http://schemas.microsoft.com/office/drawing/2014/main" id="{9B2EB515-E653-54BF-C7E7-984367687710}"/>
              </a:ext>
            </a:extLst>
          </p:cNvPr>
          <p:cNvSpPr/>
          <p:nvPr/>
        </p:nvSpPr>
        <p:spPr>
          <a:xfrm>
            <a:off x="7428548" y="5858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ontserrat Black" pitchFamily="34" charset="-120"/>
              </a:rPr>
              <a:t>UI Update</a:t>
            </a:r>
            <a:endParaRPr 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2ACDE8D4-B236-33A1-D0F7-C75EF296ACA3}"/>
              </a:ext>
            </a:extLst>
          </p:cNvPr>
          <p:cNvSpPr/>
          <p:nvPr/>
        </p:nvSpPr>
        <p:spPr>
          <a:xfrm>
            <a:off x="7428548" y="63487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가공된 상품 리스트를 </a:t>
            </a:r>
            <a: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Jetpack Compose UI</a:t>
            </a: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에 렌더링하여 </a:t>
            </a:r>
            <a:br>
              <a:rPr lang="en-US" altLang="ko-KR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</a:br>
            <a:r>
              <a:rPr lang="ko-KR" altLang="en-US" sz="1750" dirty="0">
                <a:solidFill>
                  <a:srgbClr val="15161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Inconsolata" pitchFamily="34" charset="-120"/>
              </a:rPr>
              <a:t>사용자에게 최적화된 화면 표시</a:t>
            </a:r>
            <a:endParaRPr lang="en-US" sz="17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DBC58A-E774-C001-BD78-6BEA1A1CD3C6}"/>
              </a:ext>
            </a:extLst>
          </p:cNvPr>
          <p:cNvSpPr/>
          <p:nvPr/>
        </p:nvSpPr>
        <p:spPr>
          <a:xfrm>
            <a:off x="12889230" y="7795260"/>
            <a:ext cx="1630680" cy="31242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0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884</Words>
  <Application>Microsoft Office PowerPoint</Application>
  <PresentationFormat>사용자 지정</PresentationFormat>
  <Paragraphs>208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G마켓 산스 TTF Bold</vt:lpstr>
      <vt:lpstr>G마켓 산스 TTF Medium</vt:lpstr>
      <vt:lpstr>태나다체 </vt:lpstr>
      <vt:lpstr>G마켓 산스 TTF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MisterJerry</dc:creator>
  <cp:lastModifiedBy>KunHee Jung</cp:lastModifiedBy>
  <cp:revision>5</cp:revision>
  <dcterms:created xsi:type="dcterms:W3CDTF">2026-01-23T04:56:48Z</dcterms:created>
  <dcterms:modified xsi:type="dcterms:W3CDTF">2026-01-23T10:42:35Z</dcterms:modified>
</cp:coreProperties>
</file>